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561" r:id="rId11"/>
    <p:sldId id="259" r:id="rId12"/>
    <p:sldId id="260" r:id="rId13"/>
    <p:sldId id="272" r:id="rId14"/>
    <p:sldId id="558" r:id="rId15"/>
    <p:sldId id="559" r:id="rId16"/>
    <p:sldId id="560" r:id="rId17"/>
    <p:sldId id="530" r:id="rId18"/>
    <p:sldId id="5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7" d="100"/>
          <a:sy n="67" d="100"/>
        </p:scale>
        <p:origin x="8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3.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4.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fontScale="92500"/>
          </a:bodyPr>
          <a:lstStyle/>
          <a:p>
            <a:r>
              <a:rPr lang="en-US" dirty="0"/>
              <a:t>Fresh  Grads – Group Project</a:t>
            </a:r>
          </a:p>
          <a:p>
            <a:r>
              <a:rPr lang="en-US" dirty="0"/>
              <a:t>Online Customer Service Center</a:t>
            </a:r>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IN" dirty="0"/>
              <a:t>Call Centre Process: </a:t>
            </a:r>
            <a:r>
              <a:rPr lang="en-US" dirty="0"/>
              <a:t>Within a call </a:t>
            </a:r>
            <a:r>
              <a:rPr lang="en-US" dirty="0" err="1"/>
              <a:t>centre</a:t>
            </a:r>
            <a:r>
              <a:rPr lang="en-US" dirty="0"/>
              <a:t> the main process is handling the telephone call. </a:t>
            </a:r>
          </a:p>
          <a:p>
            <a:r>
              <a:rPr lang="en-US" dirty="0"/>
              <a:t>If Operator can give the customer all the information, they require during the call without passing it to someone else, then this is usually known as ‘one and done’. </a:t>
            </a:r>
          </a:p>
          <a:p>
            <a:r>
              <a:rPr lang="en-US" dirty="0"/>
              <a:t>The more calls that can be handled as ‘one and done’ the more efficient the process can be.</a:t>
            </a:r>
            <a:endParaRPr lang="en-IN" dirty="0"/>
          </a:p>
          <a:p>
            <a:endParaRPr lang="en-IN"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a:t>The call handling can be broken down into three steps:</a:t>
            </a:r>
          </a:p>
          <a:p>
            <a:pPr marL="342900" indent="-342900">
              <a:buAutoNum type="arabicPeriod"/>
            </a:pPr>
            <a:r>
              <a:rPr lang="en-US" dirty="0"/>
              <a:t>Answering the call by ACD</a:t>
            </a:r>
          </a:p>
          <a:p>
            <a:pPr marL="342900" indent="-342900">
              <a:buAutoNum type="arabicPeriod"/>
            </a:pPr>
            <a:r>
              <a:rPr lang="en-US" dirty="0"/>
              <a:t>The time that operator spends talking to the customer</a:t>
            </a:r>
          </a:p>
          <a:p>
            <a:pPr marL="342900" indent="-342900">
              <a:buAutoNum type="arabicPeriod"/>
            </a:pPr>
            <a:r>
              <a:rPr lang="en-US" dirty="0"/>
              <a:t>The wrap up time</a:t>
            </a:r>
          </a:p>
          <a:p>
            <a:r>
              <a:rPr lang="en-US" dirty="0"/>
              <a:t>The wrap time which is anything that the operator has to do with the call after the customer hangs up</a:t>
            </a:r>
          </a:p>
          <a:p>
            <a:r>
              <a:rPr lang="en-US" dirty="0"/>
              <a:t>The talk time and wrap time combined will give you average call duration, which is key statistic in the </a:t>
            </a:r>
            <a:r>
              <a:rPr lang="en-US" dirty="0" err="1"/>
              <a:t>centre</a:t>
            </a:r>
            <a:endParaRPr lang="en-US"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524683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t> Design </a:t>
            </a:r>
          </a:p>
          <a:p>
            <a:pPr marL="806450" lvl="2" indent="-342900">
              <a:buFont typeface="+mj-lt"/>
              <a:buAutoNum type="arabicPeriod"/>
            </a:pPr>
            <a:r>
              <a:rPr lang="en-US" dirty="0"/>
              <a:t>Generate the skeleton as per class design provided</a:t>
            </a:r>
          </a:p>
          <a:p>
            <a:pPr marL="342900" indent="-342900">
              <a:buFont typeface="+mj-lt"/>
              <a:buAutoNum type="arabicPeriod"/>
            </a:pPr>
            <a:endParaRPr lang="en-US" dirty="0"/>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endParaRPr lang="en-US" dirty="0"/>
          </a:p>
          <a:p>
            <a:pPr marL="342900" indent="-342900">
              <a:buFont typeface="+mj-lt"/>
              <a:buAutoNum type="arabicPeriod"/>
            </a:pPr>
            <a:r>
              <a:rPr lang="en-US" dirty="0"/>
              <a:t>Implement the case study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Admin 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Customer Module</a:t>
            </a:r>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Login Module</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Operator Module</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5">
            <a:extLst>
              <a:ext uri="{FF2B5EF4-FFF2-40B4-BE49-F238E27FC236}">
                <a16:creationId xmlns:a16="http://schemas.microsoft.com/office/drawing/2014/main" id="{202B2084-9D21-4B3B-A5FE-177F53CD16B7}"/>
              </a:ext>
            </a:extLst>
          </p:cNvPr>
          <p:cNvPicPr>
            <a:picLocks noChangeAspect="1"/>
          </p:cNvPicPr>
          <p:nvPr/>
        </p:nvPicPr>
        <p:blipFill>
          <a:blip r:embed="rId2"/>
          <a:stretch>
            <a:fillRect/>
          </a:stretch>
        </p:blipFill>
        <p:spPr>
          <a:xfrm>
            <a:off x="2198112" y="0"/>
            <a:ext cx="7795776" cy="6858000"/>
          </a:xfrm>
          <a:prstGeom prst="rect">
            <a:avLst/>
          </a:prstGeom>
        </p:spPr>
      </p:pic>
    </p:spTree>
    <p:extLst>
      <p:ext uri="{BB962C8B-B14F-4D97-AF65-F5344CB8AC3E}">
        <p14:creationId xmlns:p14="http://schemas.microsoft.com/office/powerpoint/2010/main" val="2374304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a:extLst>
              <a:ext uri="{FF2B5EF4-FFF2-40B4-BE49-F238E27FC236}">
                <a16:creationId xmlns:a16="http://schemas.microsoft.com/office/drawing/2014/main" id="{71CCAE69-7207-4F17-B73C-46DC768E7AD0}"/>
              </a:ext>
            </a:extLst>
          </p:cNvPr>
          <p:cNvPicPr>
            <a:picLocks noChangeAspect="1"/>
          </p:cNvPicPr>
          <p:nvPr/>
        </p:nvPicPr>
        <p:blipFill>
          <a:blip r:embed="rId2"/>
          <a:stretch>
            <a:fillRect/>
          </a:stretch>
        </p:blipFill>
        <p:spPr>
          <a:xfrm>
            <a:off x="600075" y="1562100"/>
            <a:ext cx="10991850" cy="3733800"/>
          </a:xfrm>
          <a:prstGeom prst="rect">
            <a:avLst/>
          </a:prstGeom>
        </p:spPr>
      </p:pic>
    </p:spTree>
    <p:extLst>
      <p:ext uri="{BB962C8B-B14F-4D97-AF65-F5344CB8AC3E}">
        <p14:creationId xmlns:p14="http://schemas.microsoft.com/office/powerpoint/2010/main" val="573456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a:extLst>
              <a:ext uri="{FF2B5EF4-FFF2-40B4-BE49-F238E27FC236}">
                <a16:creationId xmlns:a16="http://schemas.microsoft.com/office/drawing/2014/main" id="{3191A9BD-F00F-4BAD-A96C-F1E5E2956E63}"/>
              </a:ext>
            </a:extLst>
          </p:cNvPr>
          <p:cNvPicPr>
            <a:picLocks noChangeAspect="1"/>
          </p:cNvPicPr>
          <p:nvPr/>
        </p:nvPicPr>
        <p:blipFill>
          <a:blip r:embed="rId2"/>
          <a:stretch>
            <a:fillRect/>
          </a:stretch>
        </p:blipFill>
        <p:spPr>
          <a:xfrm>
            <a:off x="876300" y="1766887"/>
            <a:ext cx="10439400" cy="3324225"/>
          </a:xfrm>
          <a:prstGeom prst="rect">
            <a:avLst/>
          </a:prstGeom>
        </p:spPr>
      </p:pic>
    </p:spTree>
    <p:extLst>
      <p:ext uri="{BB962C8B-B14F-4D97-AF65-F5344CB8AC3E}">
        <p14:creationId xmlns:p14="http://schemas.microsoft.com/office/powerpoint/2010/main" val="41337699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10234</TotalTime>
  <Words>253</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11</vt:i4>
      </vt:variant>
    </vt:vector>
  </HeadingPairs>
  <TitlesOfParts>
    <vt:vector size="21" baseType="lpstr">
      <vt:lpstr>Arial</vt:lpstr>
      <vt:lpstr>Calibri</vt:lpstr>
      <vt:lpstr>Segoe UI</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Makarand Bhoir</cp:lastModifiedBy>
  <cp:revision>52</cp:revision>
  <dcterms:created xsi:type="dcterms:W3CDTF">2018-05-28T05:37:39Z</dcterms:created>
  <dcterms:modified xsi:type="dcterms:W3CDTF">2020-11-22T15:42:54Z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